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88" r:id="rId3"/>
    <p:sldId id="289" r:id="rId4"/>
    <p:sldId id="294" r:id="rId5"/>
    <p:sldId id="290" r:id="rId6"/>
    <p:sldId id="291" r:id="rId7"/>
    <p:sldId id="299" r:id="rId8"/>
    <p:sldId id="276" r:id="rId9"/>
    <p:sldId id="283" r:id="rId10"/>
    <p:sldId id="280" r:id="rId11"/>
    <p:sldId id="277" r:id="rId12"/>
    <p:sldId id="284" r:id="rId13"/>
    <p:sldId id="285" r:id="rId14"/>
    <p:sldId id="286" r:id="rId15"/>
    <p:sldId id="278" r:id="rId16"/>
    <p:sldId id="282" r:id="rId17"/>
    <p:sldId id="281" r:id="rId18"/>
    <p:sldId id="287" r:id="rId19"/>
    <p:sldId id="279" r:id="rId20"/>
    <p:sldId id="295" r:id="rId21"/>
    <p:sldId id="297" r:id="rId22"/>
    <p:sldId id="296" r:id="rId23"/>
    <p:sldId id="292" r:id="rId24"/>
    <p:sldId id="298" r:id="rId25"/>
    <p:sldId id="29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6A1232-510A-4F75-A31D-72886E784FBB}" type="datetimeFigureOut">
              <a:rPr lang="ru-RU" smtClean="0"/>
              <a:pPr/>
              <a:t>30.10.2016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3AB409-36C1-4D8D-99AE-BAD9A6F13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08720"/>
            <a:ext cx="6172200" cy="2808312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ПРОФЕССИОНАЛЬНЫЙ СТАНДАРТ</a:t>
            </a:r>
            <a:br>
              <a:rPr lang="ru-RU" sz="32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6190456" cy="2153834"/>
          </a:xfrm>
        </p:spPr>
        <p:txBody>
          <a:bodyPr/>
          <a:lstStyle/>
          <a:p>
            <a:pPr algn="ctr"/>
            <a:r>
              <a:rPr lang="ru-RU" sz="2400" dirty="0"/>
              <a:t>ПЕДАГОГ ДОПОЛНИТЕЛЬНОГО ОБРАЗОВАНИЯ </a:t>
            </a:r>
            <a:br>
              <a:rPr lang="ru-RU" sz="2400" dirty="0"/>
            </a:br>
            <a:r>
              <a:rPr lang="ru-RU" sz="2400" dirty="0"/>
              <a:t>детей и взрослых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Основная цель деятельности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Организация деятельности учащихся по усвоению знаний, формированию умений и компетенций; создание педагогических условий для формирования и развития творческих способностей, удовлетворения потребностей в интеллектуальном, нравственном и физическом совершенствовании, укреплении здоровья, организации свободного времени, профессиональной ориентации; обеспечение достижения учащимися нормативно установленных результатов освоения дополнительных общеобразовательных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623987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Обобщенные трудовые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Преподавание </a:t>
            </a:r>
            <a:r>
              <a:rPr lang="ru-RU" dirty="0"/>
              <a:t>по дополнительным общеобразовательным программам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/>
              <a:t>Организационно-методическое обеспечение реализации дополнительных общеобразовательных </a:t>
            </a:r>
            <a:r>
              <a:rPr lang="ru-RU" dirty="0" smtClean="0"/>
              <a:t>программ</a:t>
            </a:r>
          </a:p>
          <a:p>
            <a:pPr marL="457200" indent="-457200">
              <a:buAutoNum type="arabicPeriod"/>
            </a:pPr>
            <a:r>
              <a:rPr lang="ru-RU" dirty="0"/>
              <a:t> Организационно-педагогическое обеспечение реализации дополнительных общеобразовательных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0627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Возможное наименование должностей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/>
              <a:t>Педагог дополнительного образования</a:t>
            </a:r>
          </a:p>
          <a:p>
            <a:r>
              <a:rPr lang="ru-RU" sz="3200" dirty="0"/>
              <a:t>Старший педагог дополнительного образования </a:t>
            </a:r>
          </a:p>
          <a:p>
            <a:r>
              <a:rPr lang="ru-RU" sz="3200" dirty="0"/>
              <a:t>Тренер-преподаватель </a:t>
            </a:r>
          </a:p>
          <a:p>
            <a:r>
              <a:rPr lang="ru-RU" sz="3200" dirty="0"/>
              <a:t>Старший тренер-преподаватель </a:t>
            </a:r>
          </a:p>
          <a:p>
            <a:r>
              <a:rPr lang="ru-RU" sz="3200" dirty="0" smtClean="0"/>
              <a:t>Преподаватель* </a:t>
            </a: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*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Наименование должности используется при реализации дополнительных предпрофессиональных образовательных программ в области искусств.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7858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Требования к образованию и обучению -1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Среднее профессиональное образование - программы подготовки специалистов среднего звена или высшее образование - </a:t>
            </a:r>
            <a:r>
              <a:rPr lang="ru-RU" dirty="0" err="1"/>
              <a:t>бакалавриат</a:t>
            </a:r>
            <a:r>
              <a:rPr lang="ru-RU" dirty="0"/>
              <a:t>, направленность (профиль) которого, как правило, соответствует направленности дополнительной общеобразовательной программы, осваиваемой учащимися, или преподаваемому учебному курсу, дисциплине (модулю)</a:t>
            </a:r>
          </a:p>
          <a:p>
            <a:r>
              <a:rPr lang="ru-RU" dirty="0"/>
              <a:t>Дополнительное профессиональное образование - профессиональная переподготовка, направленность (профиль) которой соответствует направленности дополнительной общеобразовательной программы, осваиваемой учащимися, или преподаваемому учебному курсу, дисциплине (модулю)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04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Требования к образованию и обучению -2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</a:t>
            </a:r>
            <a:r>
              <a:rPr lang="ru-RU" dirty="0"/>
              <a:t>отсутствии педагогического образования - дополнительное профессиональное педагогическое образование; дополнительная профессиональная программа может быть освоена после трудоустройства</a:t>
            </a:r>
          </a:p>
          <a:p>
            <a:r>
              <a:rPr lang="ru-RU" dirty="0"/>
              <a:t>Рекомендуется обучение по дополнительным профессиональным программам по профилю педагогической деятельности не реже чем один раз в три года</a:t>
            </a:r>
          </a:p>
        </p:txBody>
      </p:sp>
    </p:spTree>
    <p:extLst>
      <p:ext uri="{BB962C8B-B14F-4D97-AF65-F5344CB8AC3E}">
        <p14:creationId xmlns:p14="http://schemas.microsoft.com/office/powerpoint/2010/main" val="3509487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трудовые функции - 1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Организация </a:t>
            </a:r>
            <a:r>
              <a:rPr lang="ru-RU" dirty="0"/>
              <a:t>деятельности обучающихся, направленной на освоение дополнительной общеобразовательной программы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Организация досуговой деятельности обучающихся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Обеспечение взаимодействия с родителями (законными представителями) учащихся, осваивающих дополнительную общеобразовательную программу, при решении задач обучения и воспитания </a:t>
            </a: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881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трудовые функции 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endParaRPr lang="ru-RU" dirty="0" smtClean="0"/>
          </a:p>
          <a:p>
            <a:r>
              <a:rPr lang="ru-RU" dirty="0" smtClean="0"/>
              <a:t>Педагогический </a:t>
            </a:r>
            <a:r>
              <a:rPr lang="ru-RU" dirty="0"/>
              <a:t>контроль и оценка освоения дополнительной общеобразовательной </a:t>
            </a:r>
            <a:r>
              <a:rPr lang="ru-RU" dirty="0" smtClean="0"/>
              <a:t>программы</a:t>
            </a:r>
          </a:p>
          <a:p>
            <a:endParaRPr lang="ru-RU" dirty="0"/>
          </a:p>
          <a:p>
            <a:r>
              <a:rPr lang="ru-RU" dirty="0" smtClean="0"/>
              <a:t>Разработка </a:t>
            </a:r>
            <a:r>
              <a:rPr lang="ru-RU" dirty="0"/>
              <a:t>программно-методического обеспечения реализации дополнительной общеобразовательной </a:t>
            </a:r>
            <a:r>
              <a:rPr lang="ru-RU" dirty="0" smtClean="0"/>
              <a:t>программы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925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</a:t>
            </a:r>
            <a:r>
              <a:rPr lang="ru-RU" dirty="0"/>
              <a:t>обобщенных трудовых функций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Общие условия: </a:t>
            </a:r>
          </a:p>
          <a:p>
            <a:r>
              <a:rPr lang="ru-RU" dirty="0" smtClean="0"/>
              <a:t>Требования к образованию и обучению</a:t>
            </a:r>
          </a:p>
          <a:p>
            <a:r>
              <a:rPr lang="ru-RU" dirty="0" smtClean="0"/>
              <a:t>Требования </a:t>
            </a:r>
            <a:r>
              <a:rPr lang="ru-RU" dirty="0"/>
              <a:t>к опыту практической </a:t>
            </a:r>
            <a:r>
              <a:rPr lang="ru-RU" dirty="0" smtClean="0"/>
              <a:t>работы (для должности «старший….»)</a:t>
            </a:r>
            <a:endParaRPr lang="ru-RU" dirty="0" smtClean="0"/>
          </a:p>
          <a:p>
            <a:r>
              <a:rPr lang="ru-RU" dirty="0"/>
              <a:t>Особые условия допуска к </a:t>
            </a:r>
            <a:r>
              <a:rPr lang="ru-RU" dirty="0" smtClean="0"/>
              <a:t>работе (3 условия)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каждой основной трудовой функции: </a:t>
            </a:r>
          </a:p>
          <a:p>
            <a:r>
              <a:rPr lang="ru-RU" dirty="0"/>
              <a:t>Трудовые </a:t>
            </a:r>
            <a:r>
              <a:rPr lang="ru-RU" dirty="0" smtClean="0"/>
              <a:t>действия (что должен делать?)</a:t>
            </a:r>
            <a:endParaRPr lang="ru-RU" dirty="0" smtClean="0"/>
          </a:p>
          <a:p>
            <a:r>
              <a:rPr lang="ru-RU" dirty="0"/>
              <a:t>Необходимые </a:t>
            </a:r>
            <a:r>
              <a:rPr lang="ru-RU" dirty="0" smtClean="0"/>
              <a:t>умения (что уметь?)</a:t>
            </a:r>
            <a:endParaRPr lang="ru-RU" dirty="0" smtClean="0"/>
          </a:p>
          <a:p>
            <a:r>
              <a:rPr lang="ru-RU" dirty="0"/>
              <a:t>Необходимые </a:t>
            </a:r>
            <a:r>
              <a:rPr lang="ru-RU" dirty="0" smtClean="0"/>
              <a:t>знания (что знать?)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393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4481966"/>
              </p:ext>
            </p:extLst>
          </p:nvPr>
        </p:nvGraphicFramePr>
        <p:xfrm>
          <a:off x="539552" y="548681"/>
          <a:ext cx="7920880" cy="5760639"/>
        </p:xfrm>
        <a:graphic>
          <a:graphicData uri="http://schemas.openxmlformats.org/drawingml/2006/table">
            <a:tbl>
              <a:tblPr firstRow="1" firstCol="1" bandRow="1"/>
              <a:tblGrid>
                <a:gridCol w="7920880"/>
              </a:tblGrid>
              <a:tr h="11436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5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Разработка дополнительных общеобразовательных программ (программ учебных курсов, дисциплин (модулей)) и учебно-методических материалов для их реализации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57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Определение педагогических целей и задач, планирование занятий и (или) циклов занятий, направленных на освоение избранного вида деятельности (области дополнительного образования)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38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5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Определение педагогических целей и задач, планирование досуговой деятельности, разработка планов (сценариев) досуговых мероприятий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38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5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Разработка системы оценки достижения планируемых результатов освоения дополнительных общеобразовательных программ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6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Ведение документации, обеспечивающей реализацию дополнительной общеобразовательной программы (программы учебного курса, дисциплины (модуля))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364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аименование должности «преподаватель</a:t>
            </a:r>
            <a:r>
              <a:rPr lang="ru-RU" dirty="0"/>
              <a:t>» </a:t>
            </a:r>
            <a:r>
              <a:rPr lang="ru-RU" dirty="0" smtClean="0"/>
              <a:t>используется </a:t>
            </a:r>
            <a:r>
              <a:rPr lang="ru-RU" dirty="0"/>
              <a:t>при реализации дополнительных предпрофессиональных образовательных программ в </a:t>
            </a:r>
            <a:r>
              <a:rPr lang="ru-RU" dirty="0" smtClean="0"/>
              <a:t>области </a:t>
            </a:r>
            <a:r>
              <a:rPr lang="ru-RU" dirty="0"/>
              <a:t>искусств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Характеристики трудовых действий, умений, </a:t>
            </a:r>
            <a:r>
              <a:rPr lang="ru-RU" dirty="0"/>
              <a:t>и знаний  </a:t>
            </a:r>
            <a:r>
              <a:rPr lang="ru-RU" dirty="0" smtClean="0"/>
              <a:t>дифференцированы </a:t>
            </a:r>
            <a:r>
              <a:rPr lang="ru-RU" dirty="0"/>
              <a:t>по реализуемым программам - общеразвивающим и </a:t>
            </a:r>
            <a:r>
              <a:rPr lang="ru-RU" dirty="0" smtClean="0"/>
              <a:t>предпрофессиональным.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76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Понятие </a:t>
            </a:r>
            <a:br>
              <a:rPr lang="ru-RU" b="1" dirty="0" smtClean="0"/>
            </a:br>
            <a:r>
              <a:rPr lang="ru-RU" b="1" dirty="0" smtClean="0"/>
              <a:t>профессионального стандарта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/>
              <a:t>Понятие профессионального стандарта было введено в Трудовой кодекс в 2012 г. Федеральным законом от 03.12.2012 N 236-ФЗ. </a:t>
            </a:r>
            <a:endParaRPr lang="ru-RU" sz="3200" dirty="0" smtClean="0"/>
          </a:p>
          <a:p>
            <a:r>
              <a:rPr lang="ru-RU" sz="3200" dirty="0" smtClean="0"/>
              <a:t>Первые стандарты утверждены  осенью 2013 г. </a:t>
            </a:r>
          </a:p>
          <a:p>
            <a:r>
              <a:rPr lang="ru-RU" dirty="0"/>
              <a:t> На сегодняшний момент принято около 800 </a:t>
            </a:r>
            <a:r>
              <a:rPr lang="ru-RU" dirty="0" err="1"/>
              <a:t>профстандартов</a:t>
            </a:r>
            <a:r>
              <a:rPr lang="ru-RU" dirty="0"/>
              <a:t> из 1000 плановых.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/>
              <a:t>дальнешйем</a:t>
            </a:r>
            <a:r>
              <a:rPr lang="ru-RU" dirty="0"/>
              <a:t> планируется довести до 2000 стандартов. </a:t>
            </a:r>
            <a:endParaRPr lang="ru-RU" dirty="0" smtClean="0"/>
          </a:p>
          <a:p>
            <a:r>
              <a:rPr lang="ru-RU" dirty="0" smtClean="0"/>
              <a:t>Реестр </a:t>
            </a:r>
            <a:r>
              <a:rPr lang="ru-RU" dirty="0"/>
              <a:t>принятых стандартов находится на сайте </a:t>
            </a:r>
            <a:r>
              <a:rPr lang="ru-RU" dirty="0" err="1"/>
              <a:t>Росминтруда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5730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Применение</a:t>
            </a:r>
            <a:br>
              <a:rPr lang="ru-RU" b="1" dirty="0"/>
            </a:br>
            <a:r>
              <a:rPr lang="ru-RU" b="1" dirty="0"/>
              <a:t>профессионального стандарта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 1 июля 2016 года работодатели обязаны будут применять профессиональные стандарты, если требования к квалификации, которая необходима сотруднику для выполнения определенной трудовой функции, установлены Трудовым кодексом, федеральными законами или иными нормативно-правовыми актами (Федеральный закон от 2 мая 2015 г. № 122-ФЗ)</a:t>
            </a:r>
          </a:p>
        </p:txBody>
      </p:sp>
    </p:spTree>
    <p:extLst>
      <p:ext uri="{BB962C8B-B14F-4D97-AF65-F5344CB8AC3E}">
        <p14:creationId xmlns:p14="http://schemas.microsoft.com/office/powerpoint/2010/main" val="588792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Применение</a:t>
            </a:r>
            <a:br>
              <a:rPr lang="ru-RU" b="1" dirty="0"/>
            </a:br>
            <a:r>
              <a:rPr lang="ru-RU" b="1" dirty="0"/>
              <a:t>профессионального стандарта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Постановление правительства РФ № </a:t>
            </a:r>
            <a:r>
              <a:rPr lang="ru-RU" dirty="0" smtClean="0"/>
              <a:t>584 </a:t>
            </a:r>
          </a:p>
          <a:p>
            <a:pPr marL="0" indent="0">
              <a:buNone/>
            </a:pPr>
            <a:r>
              <a:rPr lang="ru-RU" dirty="0" smtClean="0"/>
              <a:t> от 27 июня 2016 г. 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"ОБ </a:t>
            </a:r>
            <a:r>
              <a:rPr lang="ru-RU" dirty="0"/>
              <a:t>ОСОБЕННОСТЯХ ПРИМЕНЕНИЯ ПРОФЕССИОНАЛЬНЫХ </a:t>
            </a:r>
            <a:r>
              <a:rPr lang="ru-RU" dirty="0" smtClean="0"/>
              <a:t>СТАНДАРТОВ…»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400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Применение</a:t>
            </a:r>
            <a:br>
              <a:rPr lang="ru-RU" b="1" dirty="0"/>
            </a:br>
            <a:r>
              <a:rPr lang="ru-RU" b="1" dirty="0"/>
              <a:t>профессионального стандарта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Установлены особенности применения профессиональных стандартов в государственных внебюджетных фондах, государственных и муниципальных учреждениях, унитарных предприятиях, в </a:t>
            </a:r>
            <a:r>
              <a:rPr lang="ru-RU" dirty="0" err="1"/>
              <a:t>госкорпорациях</a:t>
            </a:r>
            <a:r>
              <a:rPr lang="ru-RU" dirty="0"/>
              <a:t>, госкомпаниях и хозяйственных обществах, более 50% процентов акций (долей) в уставном капитале которых находится в государственной или муниципальной собственности.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4217368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Применение</a:t>
            </a:r>
            <a:br>
              <a:rPr lang="ru-RU" b="1" dirty="0" smtClean="0"/>
            </a:br>
            <a:r>
              <a:rPr lang="ru-RU" b="1" dirty="0" smtClean="0"/>
              <a:t>профессионального стандарта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 целях оказания помощи работодателям и работникам по использованию профессиональных стандартов в практической деятельности Минтруд разработал Методические рекомендации по применению профессиональных </a:t>
            </a:r>
            <a:r>
              <a:rPr lang="ru-RU" dirty="0" smtClean="0"/>
              <a:t>стандартов (проект)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142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Применение</a:t>
            </a:r>
            <a:br>
              <a:rPr lang="ru-RU" b="1" dirty="0"/>
            </a:br>
            <a:r>
              <a:rPr lang="ru-RU" b="1" dirty="0"/>
              <a:t>профессионального стандарта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smtClean="0"/>
              <a:t>Определение </a:t>
            </a:r>
            <a:r>
              <a:rPr lang="ru-RU" dirty="0"/>
              <a:t>трудовой функции работника, заключение, изменение трудового договора</a:t>
            </a:r>
            <a:endParaRPr lang="ru-RU" dirty="0" smtClean="0"/>
          </a:p>
          <a:p>
            <a:r>
              <a:rPr lang="ru-RU" dirty="0" smtClean="0"/>
              <a:t>Разработка </a:t>
            </a:r>
            <a:r>
              <a:rPr lang="ru-RU" dirty="0"/>
              <a:t>должностной инструкции </a:t>
            </a:r>
          </a:p>
          <a:p>
            <a:r>
              <a:rPr lang="ru-RU" dirty="0"/>
              <a:t>Установление оплаты труда</a:t>
            </a:r>
          </a:p>
          <a:p>
            <a:r>
              <a:rPr lang="ru-RU" dirty="0" smtClean="0"/>
              <a:t>Подготовка</a:t>
            </a:r>
            <a:r>
              <a:rPr lang="ru-RU" dirty="0"/>
              <a:t>, переподготовка, дополнительное профессиональное образование, аттестация </a:t>
            </a:r>
            <a:r>
              <a:rPr lang="ru-RU" dirty="0" smtClean="0"/>
              <a:t>работников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091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Применение</a:t>
            </a:r>
            <a:br>
              <a:rPr lang="ru-RU" b="1" dirty="0"/>
            </a:br>
            <a:r>
              <a:rPr lang="ru-RU" b="1" dirty="0"/>
              <a:t>профессионального стандарта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Контроль за внедрением </a:t>
            </a:r>
            <a:r>
              <a:rPr lang="ru-RU" b="1" dirty="0" err="1" smtClean="0"/>
              <a:t>профстандартов</a:t>
            </a:r>
            <a:r>
              <a:rPr lang="ru-RU" b="1" dirty="0" smtClean="0"/>
              <a:t>  в культуре осуществляется учредителем.</a:t>
            </a:r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Реализацию </a:t>
            </a:r>
            <a:r>
              <a:rPr lang="ru-RU" b="1" dirty="0"/>
              <a:t>плановых мероприятий необходимо завершить до 1 января 2020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00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ТАКОЕ </a:t>
            </a:r>
            <a:br>
              <a:rPr lang="ru-RU" b="1" dirty="0" smtClean="0"/>
            </a:br>
            <a:r>
              <a:rPr lang="ru-RU" b="1" dirty="0" smtClean="0"/>
              <a:t>ПРОФЕССИОНАЛЬНЫЙ СТАНДАРТ?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 соответствии со ст. 195.1 ТК РФ под профессиональным стандартом подразумевается характеристика квалификации, необходимой работнику для осуществления определенного вида профессиональной деятельности. </a:t>
            </a:r>
            <a:endParaRPr lang="ru-RU" dirty="0" smtClean="0"/>
          </a:p>
          <a:p>
            <a:r>
              <a:rPr lang="ru-RU" dirty="0" smtClean="0"/>
              <a:t>Иными </a:t>
            </a:r>
            <a:r>
              <a:rPr lang="ru-RU" dirty="0"/>
              <a:t>словами, такой стандарт отражает навыки, опыт, умения и знания, необходимые для осуществления того или иного вида профессиональной </a:t>
            </a:r>
            <a:r>
              <a:rPr lang="ru-RU" dirty="0" smtClean="0"/>
              <a:t>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24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чем разница </a:t>
            </a:r>
            <a:br>
              <a:rPr lang="ru-RU" b="1" dirty="0" smtClean="0"/>
            </a:br>
            <a:r>
              <a:rPr lang="ru-RU" b="1" dirty="0" smtClean="0"/>
              <a:t>квалификации и </a:t>
            </a:r>
            <a:r>
              <a:rPr lang="ru-RU" b="1" dirty="0" err="1" smtClean="0"/>
              <a:t>профстандарта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Понятия «квалификация работника» и «профессиональный стандарт» определены в ст. 195.1 Трудового кодекса Российской Федерации. </a:t>
            </a:r>
            <a:endParaRPr lang="ru-RU" dirty="0" smtClean="0"/>
          </a:p>
          <a:p>
            <a:r>
              <a:rPr lang="ru-RU" b="1" dirty="0" smtClean="0"/>
              <a:t>Квалификация </a:t>
            </a:r>
            <a:r>
              <a:rPr lang="ru-RU" dirty="0"/>
              <a:t>работника – это уровень знаний, умений, профессиональных навыков и опыта работы работника. </a:t>
            </a:r>
            <a:endParaRPr lang="ru-RU" dirty="0" smtClean="0"/>
          </a:p>
          <a:p>
            <a:r>
              <a:rPr lang="ru-RU" b="1" dirty="0" smtClean="0"/>
              <a:t>Профессиональные </a:t>
            </a:r>
            <a:r>
              <a:rPr lang="ru-RU" b="1" dirty="0"/>
              <a:t>стандарт ы</a:t>
            </a:r>
            <a:r>
              <a:rPr lang="ru-RU" dirty="0"/>
              <a:t>– это характеристика квалификации, необходимой работнику для осуществления определенного вида профессиональной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116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Где найти </a:t>
            </a:r>
            <a:br>
              <a:rPr lang="ru-RU" b="1" dirty="0" smtClean="0"/>
            </a:br>
            <a:r>
              <a:rPr lang="ru-RU" b="1" dirty="0" smtClean="0"/>
              <a:t>профессиональный стандарт?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официальном сайте Минтруда (rosmintrud.ru) в разделе "Профессиональные стандарты" размещен перечень профессиональных стандартов для специалистов в различных сферах деятельности.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частности, 13 из них посвящены специалистам в области искусства, культуры и туризма: звукорежиссер, экскурсовод, руководитель организации культуры и искусства, балетмейстер, хормейстер и 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Реестр всех </a:t>
            </a:r>
            <a:r>
              <a:rPr lang="ru-RU" dirty="0" err="1" smtClean="0"/>
              <a:t>профстандартов</a:t>
            </a:r>
            <a:r>
              <a:rPr lang="ru-RU" dirty="0" smtClean="0"/>
              <a:t>: </a:t>
            </a:r>
            <a:r>
              <a:rPr lang="en-US" dirty="0" smtClean="0"/>
              <a:t>(profstandart.rosmintrud.ru/</a:t>
            </a:r>
            <a:r>
              <a:rPr lang="en-US" dirty="0" err="1" smtClean="0"/>
              <a:t>reestr-professionalnyh-standartov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71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Профессиональные стандарты </a:t>
            </a:r>
            <a:br>
              <a:rPr lang="ru-RU" b="1" dirty="0"/>
            </a:br>
            <a:r>
              <a:rPr lang="ru-RU" b="1" dirty="0"/>
              <a:t> </a:t>
            </a:r>
            <a:r>
              <a:rPr lang="ru-RU" b="1" dirty="0" smtClean="0"/>
              <a:t>  и  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течение года все образовательные стандарты должны быть приведены в соответствие с профессиональными стандартами (в части компетенций).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97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Профессиональные стандарты </a:t>
            </a:r>
            <a:br>
              <a:rPr lang="ru-RU" b="1" dirty="0"/>
            </a:br>
            <a:r>
              <a:rPr lang="ru-RU" b="1" dirty="0"/>
              <a:t>в </a:t>
            </a:r>
            <a:r>
              <a:rPr lang="ru-RU" b="1" dirty="0" smtClean="0"/>
              <a:t> сфере образования</a:t>
            </a:r>
            <a:endParaRPr lang="ru-RU" dirty="0"/>
          </a:p>
        </p:txBody>
      </p:sp>
      <p:sp>
        <p:nvSpPr>
          <p:cNvPr id="25" name="Объект 2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dirty="0" smtClean="0"/>
              <a:t>)</a:t>
            </a:r>
          </a:p>
          <a:p>
            <a:r>
              <a:rPr lang="ru-RU" dirty="0"/>
              <a:t>Педагог-психолог (психолог в сфере образования</a:t>
            </a:r>
            <a:r>
              <a:rPr lang="ru-RU" dirty="0" smtClean="0"/>
              <a:t>)</a:t>
            </a:r>
          </a:p>
          <a:p>
            <a:r>
              <a:rPr lang="ru-RU" dirty="0"/>
              <a:t>Педагог дополнительного образования детей и </a:t>
            </a:r>
            <a:r>
              <a:rPr lang="ru-RU" dirty="0" smtClean="0"/>
              <a:t>взрослых</a:t>
            </a:r>
          </a:p>
          <a:p>
            <a:r>
              <a:rPr lang="ru-RU" dirty="0"/>
              <a:t>Педагог профессионального обучения, профессионального образования и дополнительного профессионального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46910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Профессиональные стандарты </a:t>
            </a:r>
            <a:br>
              <a:rPr lang="ru-RU" b="1" dirty="0" smtClean="0"/>
            </a:br>
            <a:r>
              <a:rPr lang="ru-RU" b="1" dirty="0" smtClean="0"/>
              <a:t>в образовании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900" b="1" dirty="0"/>
              <a:t>МИНИСТЕРСТВО ТРУДА И СОЦИАЛЬНОЙ ЗАЩИТЫ РОССИЙСКОЙ ФЕДЕРАЦИИ</a:t>
            </a:r>
            <a:endParaRPr lang="ru-RU" sz="1900" dirty="0"/>
          </a:p>
          <a:p>
            <a:pPr marL="0" indent="0" algn="ctr">
              <a:buNone/>
            </a:pPr>
            <a:r>
              <a:rPr lang="ru-RU" sz="2800" b="1" dirty="0"/>
              <a:t> </a:t>
            </a:r>
            <a:endParaRPr lang="ru-RU" sz="2800" dirty="0"/>
          </a:p>
          <a:p>
            <a:pPr marL="0" indent="0" algn="ctr">
              <a:buNone/>
            </a:pPr>
            <a:r>
              <a:rPr lang="ru-RU" sz="2800" b="1" dirty="0"/>
              <a:t>ПРИКАЗ</a:t>
            </a:r>
            <a:endParaRPr lang="ru-RU" sz="2800" dirty="0"/>
          </a:p>
          <a:p>
            <a:pPr marL="0" indent="0" algn="ctr">
              <a:buNone/>
            </a:pPr>
            <a:r>
              <a:rPr lang="ru-RU" sz="2800" b="1" dirty="0"/>
              <a:t>от 8 сентября 2015 г. N 613н</a:t>
            </a:r>
            <a:endParaRPr lang="ru-RU" sz="2800" dirty="0"/>
          </a:p>
          <a:p>
            <a:pPr marL="0" indent="0" algn="ctr">
              <a:buNone/>
            </a:pPr>
            <a:r>
              <a:rPr lang="ru-RU" sz="2800" b="1" dirty="0"/>
              <a:t> </a:t>
            </a:r>
            <a:endParaRPr lang="ru-RU" sz="2800" dirty="0"/>
          </a:p>
          <a:p>
            <a:pPr marL="0" indent="0" algn="ctr">
              <a:buNone/>
            </a:pPr>
            <a:r>
              <a:rPr lang="ru-RU" sz="2600" b="1" dirty="0"/>
              <a:t>ОБ УТВЕРЖДЕНИИ ПРОФЕССИОНАЛЬНОГО СТАНДАРТА</a:t>
            </a:r>
            <a:endParaRPr lang="ru-RU" sz="2600" dirty="0"/>
          </a:p>
          <a:p>
            <a:pPr marL="0" indent="0" algn="ctr">
              <a:buNone/>
            </a:pPr>
            <a:r>
              <a:rPr lang="ru-RU" sz="2800" b="1" dirty="0"/>
              <a:t>"ПЕДАГОГ ДОПОЛНИТЕЛЬНОГО ОБРАЗОВАНИЯ ДЕТЕЙ 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И </a:t>
            </a:r>
            <a:r>
              <a:rPr lang="ru-RU" sz="2800" b="1" dirty="0"/>
              <a:t>ВЗРОСЛЫХ"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Применение стандарта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профессиональный </a:t>
            </a:r>
            <a:r>
              <a:rPr lang="ru-RU" u="sng" dirty="0"/>
              <a:t>стандарт</a:t>
            </a:r>
            <a:r>
              <a:rPr lang="ru-RU" dirty="0"/>
              <a:t> "Педагог дополнительного образования детей и взрослых" применяется работодателями при формировании кадровой политики и в управлении персоналом, при организации обучения и аттестации работников, заключении трудовых договоров, разработке должностных инструкций и установлении систем оплаты труда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 </a:t>
            </a:r>
            <a:r>
              <a:rPr lang="ru-RU" dirty="0"/>
              <a:t>1 января 2017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469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241</TotalTime>
  <Words>1014</Words>
  <Application>Microsoft Office PowerPoint</Application>
  <PresentationFormat>Экран (4:3)</PresentationFormat>
  <Paragraphs>108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ПРОФЕССИОНАЛЬНЫЙ СТАНДАРТ </vt:lpstr>
      <vt:lpstr>Понятие  профессионального стандарта</vt:lpstr>
      <vt:lpstr>ЧТО ТАКОЕ  ПРОФЕССИОНАЛЬНЫЙ СТАНДАРТ?</vt:lpstr>
      <vt:lpstr>В чем разница  квалификации и профстандарта?</vt:lpstr>
      <vt:lpstr>Где найти  профессиональный стандарт?</vt:lpstr>
      <vt:lpstr>Профессиональные стандарты     и  образование</vt:lpstr>
      <vt:lpstr>Профессиональные стандарты  в  сфере образования</vt:lpstr>
      <vt:lpstr>Профессиональные стандарты  в образовании</vt:lpstr>
      <vt:lpstr>Применение стандарта</vt:lpstr>
      <vt:lpstr>Основная цель деятельности</vt:lpstr>
      <vt:lpstr>Обобщенные трудовые функции</vt:lpstr>
      <vt:lpstr>Возможное наименование должностей</vt:lpstr>
      <vt:lpstr>Требования к образованию и обучению -1</vt:lpstr>
      <vt:lpstr>Требования к образованию и обучению -2</vt:lpstr>
      <vt:lpstr>Основные трудовые функции - 1</vt:lpstr>
      <vt:lpstr>Основные трудовые функции -2</vt:lpstr>
      <vt:lpstr>Характеристика обобщенных трудовых функций</vt:lpstr>
      <vt:lpstr>Презентация PowerPoint</vt:lpstr>
      <vt:lpstr>Важно: </vt:lpstr>
      <vt:lpstr>Применение профессионального стандарта</vt:lpstr>
      <vt:lpstr>Применение профессионального стандарта</vt:lpstr>
      <vt:lpstr>Применение профессионального стандарта</vt:lpstr>
      <vt:lpstr>Применение профессионального стандарта</vt:lpstr>
      <vt:lpstr>Применение профессионального стандарта</vt:lpstr>
      <vt:lpstr>Применение профессионального стандарта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Воображение</dc:title>
  <dc:creator>Андрей</dc:creator>
  <cp:lastModifiedBy>Екатерина</cp:lastModifiedBy>
  <cp:revision>24</cp:revision>
  <dcterms:created xsi:type="dcterms:W3CDTF">2014-11-30T16:28:41Z</dcterms:created>
  <dcterms:modified xsi:type="dcterms:W3CDTF">2016-10-30T18:10:36Z</dcterms:modified>
</cp:coreProperties>
</file>